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0"/>
  </p:notesMasterIdLst>
  <p:sldIdLst>
    <p:sldId id="257" r:id="rId2"/>
    <p:sldId id="258" r:id="rId3"/>
    <p:sldId id="261" r:id="rId4"/>
    <p:sldId id="305" r:id="rId5"/>
    <p:sldId id="265" r:id="rId6"/>
    <p:sldId id="266" r:id="rId7"/>
    <p:sldId id="264" r:id="rId8"/>
    <p:sldId id="267" r:id="rId9"/>
    <p:sldId id="301" r:id="rId10"/>
    <p:sldId id="269" r:id="rId11"/>
    <p:sldId id="270" r:id="rId12"/>
    <p:sldId id="271" r:id="rId13"/>
    <p:sldId id="273" r:id="rId14"/>
    <p:sldId id="272" r:id="rId15"/>
    <p:sldId id="275" r:id="rId16"/>
    <p:sldId id="276" r:id="rId17"/>
    <p:sldId id="277" r:id="rId18"/>
    <p:sldId id="280" r:id="rId19"/>
    <p:sldId id="281" r:id="rId20"/>
    <p:sldId id="282" r:id="rId21"/>
    <p:sldId id="283" r:id="rId22"/>
    <p:sldId id="290" r:id="rId23"/>
    <p:sldId id="293" r:id="rId24"/>
    <p:sldId id="308" r:id="rId25"/>
    <p:sldId id="309" r:id="rId26"/>
    <p:sldId id="291" r:id="rId27"/>
    <p:sldId id="310" r:id="rId28"/>
    <p:sldId id="292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296" r:id="rId40"/>
    <p:sldId id="303" r:id="rId41"/>
    <p:sldId id="295" r:id="rId42"/>
    <p:sldId id="298" r:id="rId43"/>
    <p:sldId id="299" r:id="rId44"/>
    <p:sldId id="300" r:id="rId45"/>
    <p:sldId id="302" r:id="rId46"/>
    <p:sldId id="304" r:id="rId47"/>
    <p:sldId id="306" r:id="rId48"/>
    <p:sldId id="307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1"/>
    <p:restoredTop sz="94698"/>
  </p:normalViewPr>
  <p:slideViewPr>
    <p:cSldViewPr snapToGrid="0" snapToObjects="1">
      <p:cViewPr varScale="1">
        <p:scale>
          <a:sx n="113" d="100"/>
          <a:sy n="113" d="100"/>
        </p:scale>
        <p:origin x="184" y="6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8/27/17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CA4F9-250D-D54E-8242-FB967A931DD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81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docker-swarm.jso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13: </a:t>
            </a:r>
            <a:r>
              <a:rPr lang="en-US" sz="3600" dirty="0" smtClean="0"/>
              <a:t>Container Orchestration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089" y="3569407"/>
            <a:ext cx="1703311" cy="16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Originally started as a project at Yahoo, now a part of Apache Foundation.</a:t>
            </a:r>
          </a:p>
          <a:p>
            <a:pPr lvl="1"/>
            <a:r>
              <a:rPr lang="en-US" dirty="0" smtClean="0"/>
              <a:t>Sub-project of Hadoop, but now a top-level project.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zookeeper.apache.org</a:t>
            </a:r>
            <a:r>
              <a:rPr lang="en-US" dirty="0"/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 distributed hierarchical key-value store.</a:t>
            </a:r>
          </a:p>
          <a:p>
            <a:pPr lvl="1"/>
            <a:r>
              <a:rPr lang="en-US" dirty="0" smtClean="0"/>
              <a:t>Distributed configuration service</a:t>
            </a:r>
          </a:p>
          <a:p>
            <a:pPr lvl="1"/>
            <a:r>
              <a:rPr lang="en-US" dirty="0" smtClean="0"/>
              <a:t>Data synchronization service</a:t>
            </a:r>
          </a:p>
          <a:p>
            <a:pPr lvl="1"/>
            <a:r>
              <a:rPr lang="en-US" dirty="0" smtClean="0"/>
              <a:t>Naming registry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737" y="640080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Apache_ZooKeeper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931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Distributed consistent key-value store for shared configuration data.</a:t>
            </a:r>
          </a:p>
          <a:p>
            <a:endParaRPr lang="en-US" dirty="0" smtClean="0"/>
          </a:p>
          <a:p>
            <a:r>
              <a:rPr lang="en-US" dirty="0" smtClean="0"/>
              <a:t>Written in Go and maintained by CoreOS team.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coreos</a:t>
            </a:r>
            <a:r>
              <a:rPr lang="en-US" dirty="0"/>
              <a:t>/</a:t>
            </a:r>
            <a:r>
              <a:rPr lang="en-US" dirty="0" err="1"/>
              <a:t>etcd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Commonly used in container-based clusters (i.e., Kubernetes).</a:t>
            </a:r>
          </a:p>
          <a:p>
            <a:endParaRPr lang="en-US" dirty="0" smtClean="0"/>
          </a:p>
          <a:p>
            <a:r>
              <a:rPr lang="en-US" dirty="0" err="1" smtClean="0"/>
              <a:t>etcd</a:t>
            </a:r>
            <a:r>
              <a:rPr lang="en-US" dirty="0" smtClean="0"/>
              <a:t> service runs in a clustered configuration, and nodes can talk to the cluster to set or retrieve configuration data.</a:t>
            </a:r>
          </a:p>
        </p:txBody>
      </p:sp>
    </p:spTree>
    <p:extLst>
      <p:ext uri="{BB962C8B-B14F-4D97-AF65-F5344CB8AC3E}">
        <p14:creationId xmlns:p14="http://schemas.microsoft.com/office/powerpoint/2010/main" val="708754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Service discovery system designed by </a:t>
            </a:r>
            <a:r>
              <a:rPr lang="en-US" dirty="0" err="1" smtClean="0"/>
              <a:t>HashiCorp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Consul agents run as a server or a client.</a:t>
            </a:r>
          </a:p>
          <a:p>
            <a:pPr lvl="1"/>
            <a:r>
              <a:rPr lang="en-US" dirty="0" smtClean="0"/>
              <a:t>Servers form a cluster using Raft algorithm.</a:t>
            </a:r>
          </a:p>
          <a:p>
            <a:pPr lvl="1"/>
            <a:r>
              <a:rPr lang="en-US" dirty="0" smtClean="0"/>
              <a:t>Clients proxy requests to servers.</a:t>
            </a:r>
          </a:p>
          <a:p>
            <a:endParaRPr lang="en-US" dirty="0" smtClean="0"/>
          </a:p>
          <a:p>
            <a:r>
              <a:rPr lang="en-US" dirty="0" smtClean="0"/>
              <a:t>Distributed key/value store.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Supports health checks to route requests around unhealthy hosts.</a:t>
            </a:r>
          </a:p>
          <a:p>
            <a:endParaRPr lang="en-US" dirty="0" smtClean="0"/>
          </a:p>
          <a:p>
            <a:r>
              <a:rPr lang="en-US" dirty="0" smtClean="0"/>
              <a:t>Offers both HTTP and DNS interfaces.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292" y="497729"/>
            <a:ext cx="1102471" cy="110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Nodes run a Consul </a:t>
            </a:r>
            <a:r>
              <a:rPr lang="en-US" b="1" dirty="0" smtClean="0"/>
              <a:t>agent.</a:t>
            </a:r>
          </a:p>
          <a:p>
            <a:pPr lvl="1"/>
            <a:r>
              <a:rPr lang="en-US" dirty="0" smtClean="0"/>
              <a:t>Communicate with one or more servers.</a:t>
            </a:r>
          </a:p>
          <a:p>
            <a:pPr lvl="1"/>
            <a:r>
              <a:rPr lang="en-US" dirty="0" smtClean="0"/>
              <a:t>Responsible for health checks of services on the node.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Consul </a:t>
            </a:r>
            <a:r>
              <a:rPr lang="en-US" b="1" dirty="0" smtClean="0"/>
              <a:t>servers</a:t>
            </a:r>
            <a:r>
              <a:rPr lang="en-US" dirty="0" smtClean="0"/>
              <a:t> store and replicate data.</a:t>
            </a:r>
          </a:p>
          <a:p>
            <a:pPr lvl="1"/>
            <a:r>
              <a:rPr lang="en-US" dirty="0" smtClean="0"/>
              <a:t>Servers form a cluster and elect a leader.</a:t>
            </a:r>
          </a:p>
          <a:p>
            <a:pPr lvl="1"/>
            <a:r>
              <a:rPr lang="en-US" dirty="0" smtClean="0"/>
              <a:t>3 to 5 servers recommended to avoid failure scenarios leading to data loss</a:t>
            </a:r>
            <a:r>
              <a:rPr lang="en-US" dirty="0"/>
              <a:t>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10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29" y="1318258"/>
            <a:ext cx="5343542" cy="553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49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data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reads are </a:t>
            </a:r>
            <a:r>
              <a:rPr lang="en-US" b="1" dirty="0" smtClean="0"/>
              <a:t>strongly</a:t>
            </a:r>
            <a:r>
              <a:rPr lang="en-US" dirty="0" smtClean="0"/>
              <a:t> </a:t>
            </a:r>
            <a:r>
              <a:rPr lang="en-US" b="1" dirty="0" smtClean="0"/>
              <a:t>consistent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key/value data is consistently replicated across cluster.</a:t>
            </a:r>
          </a:p>
          <a:p>
            <a:endParaRPr lang="en-US" dirty="0"/>
          </a:p>
          <a:p>
            <a:r>
              <a:rPr lang="en-US" dirty="0" smtClean="0"/>
              <a:t>Availability is sacrificed for consistency in the case of a network partition.</a:t>
            </a:r>
          </a:p>
          <a:p>
            <a:pPr lvl="1"/>
            <a:r>
              <a:rPr lang="en-US" dirty="0" smtClean="0"/>
              <a:t>Can no longer write data if there is no quorum.</a:t>
            </a:r>
          </a:p>
          <a:p>
            <a:pPr lvl="1"/>
            <a:r>
              <a:rPr lang="en-US" dirty="0" smtClean="0"/>
              <a:t>Avoid situations where configuration data is different on one server versus another.</a:t>
            </a:r>
          </a:p>
          <a:p>
            <a:endParaRPr lang="en-US" dirty="0"/>
          </a:p>
          <a:p>
            <a:r>
              <a:rPr lang="en-US" dirty="0" smtClean="0"/>
              <a:t>Recall the CAP Theorem!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60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Service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 node running a Consul agent registers a service using a service registration file.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JSON file containing key/value data</a:t>
            </a:r>
          </a:p>
          <a:p>
            <a:pPr lvl="1"/>
            <a:r>
              <a:rPr lang="en-US" dirty="0" smtClean="0"/>
              <a:t>Commonly located in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consul.d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# example webserver service registration</a:t>
            </a:r>
          </a:p>
          <a:p>
            <a:pPr marL="0" indent="0">
              <a:buNone/>
            </a:pP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{“service”: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{“name”: “webserver”,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“tags”: [“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”],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“port”: 80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181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a service is registered, any other service can query Consul to find it.</a:t>
            </a:r>
          </a:p>
          <a:p>
            <a:endParaRPr lang="en-US" dirty="0"/>
          </a:p>
          <a:p>
            <a:r>
              <a:rPr lang="en-US" dirty="0" smtClean="0"/>
              <a:t>Using DNS: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dig @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dns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-server -p 8600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webserver.service.consul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Using HTTP: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curl http://consul:8500/v1/catalog/service/webserver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20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set of processes which control the lifecycle of infrastructure resources.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Like CRUD operations on compute, storage, and network resources.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AWS Console and API, VMWare </a:t>
            </a:r>
            <a:r>
              <a:rPr lang="en-US" dirty="0" err="1" smtClean="0"/>
              <a:t>vCloud</a:t>
            </a:r>
            <a:r>
              <a:rPr lang="en-US" dirty="0" smtClean="0"/>
              <a:t>, Open Stack.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2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orchestrate containers?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Containers are like super-processes, not real servers.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 single compute instance could support many containers.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Modern apps dynamically create, update and destroy containers.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Need a way to provide high availability if a container or container host fails.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May need to distribute requests across a set of containers using a load balancer.</a:t>
            </a:r>
          </a:p>
        </p:txBody>
      </p:sp>
    </p:spTree>
    <p:extLst>
      <p:ext uri="{BB962C8B-B14F-4D97-AF65-F5344CB8AC3E}">
        <p14:creationId xmlns:p14="http://schemas.microsoft.com/office/powerpoint/2010/main" val="158779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Consul</a:t>
            </a:r>
          </a:p>
          <a:p>
            <a:r>
              <a:rPr lang="en-US" dirty="0" smtClean="0"/>
              <a:t>Container orchestration</a:t>
            </a:r>
          </a:p>
          <a:p>
            <a:pPr lvl="1"/>
            <a:r>
              <a:rPr lang="en-US" dirty="0" smtClean="0"/>
              <a:t>Docker Swarm</a:t>
            </a:r>
          </a:p>
          <a:p>
            <a:r>
              <a:rPr lang="en-US" dirty="0" smtClean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69" y="1143261"/>
            <a:ext cx="1241123" cy="1241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Elastic Container Service (ECS)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 Docker container management solution that </a:t>
            </a:r>
            <a:br>
              <a:rPr lang="en-US" dirty="0" smtClean="0"/>
            </a:br>
            <a:r>
              <a:rPr lang="en-US" dirty="0" smtClean="0"/>
              <a:t>runs on top of EC2.</a:t>
            </a:r>
          </a:p>
          <a:p>
            <a:endParaRPr lang="en-US" dirty="0"/>
          </a:p>
          <a:p>
            <a:r>
              <a:rPr lang="en-US" dirty="0" smtClean="0"/>
              <a:t>AWS deploys managed EC2 Docker host instances.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automatically deploys your containers to the managed hosts.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is gradually making its services container aware.</a:t>
            </a:r>
          </a:p>
          <a:p>
            <a:pPr lvl="2"/>
            <a:r>
              <a:rPr lang="en-US" dirty="0" smtClean="0"/>
              <a:t>ELBs can load balance requests across a set of containers running on ECS.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9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EC2 Container Registry (ECR)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private Docker image repository (like Docker Hub).</a:t>
            </a:r>
          </a:p>
          <a:p>
            <a:endParaRPr lang="en-US" dirty="0"/>
          </a:p>
          <a:p>
            <a:r>
              <a:rPr lang="en-US" dirty="0" smtClean="0"/>
              <a:t>Login with AWS credentials and receive a 12-hour token you can use to access the registry.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59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Docker engine has an integrated cluster orchestration </a:t>
            </a:r>
            <a:br>
              <a:rPr lang="en-US" dirty="0" smtClean="0"/>
            </a:br>
            <a:r>
              <a:rPr lang="en-US" dirty="0" smtClean="0"/>
              <a:t>service (ver. 1.12+).</a:t>
            </a:r>
          </a:p>
          <a:p>
            <a:pPr lvl="1"/>
            <a:r>
              <a:rPr lang="en-US" dirty="0" smtClean="0"/>
              <a:t>Previously a separate tool called Docker Swarm.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Manages a cluster of instances running Docker engine, called </a:t>
            </a:r>
            <a:r>
              <a:rPr lang="en-US" b="1" dirty="0" smtClean="0"/>
              <a:t>nodes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Uses two types of nodes: </a:t>
            </a:r>
            <a:r>
              <a:rPr lang="en-US" b="1" dirty="0" smtClean="0"/>
              <a:t>managers</a:t>
            </a:r>
            <a:r>
              <a:rPr lang="en-US" dirty="0" smtClean="0"/>
              <a:t> and </a:t>
            </a:r>
            <a:r>
              <a:rPr lang="en-US" b="1" dirty="0" smtClean="0"/>
              <a:t>workers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Node type is defined during deployment, so only one instance image is needed.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Typically we deploy one node per instance.</a:t>
            </a:r>
          </a:p>
          <a:p>
            <a:endParaRPr lang="en-US" dirty="0"/>
          </a:p>
          <a:p>
            <a:r>
              <a:rPr lang="en-US" dirty="0" smtClean="0"/>
              <a:t>Follows a </a:t>
            </a:r>
            <a:r>
              <a:rPr lang="en-US" b="1" dirty="0" smtClean="0"/>
              <a:t>declarative</a:t>
            </a:r>
            <a:r>
              <a:rPr lang="en-US" dirty="0" smtClean="0"/>
              <a:t> approach: define the state of services in an application stack and Docker will try to achieve that desired state.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980" y="400512"/>
            <a:ext cx="1703311" cy="16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0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676"/>
            <a:ext cx="9144000" cy="42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9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Fault Tolerance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0048693"/>
              </p:ext>
            </p:extLst>
          </p:nvPr>
        </p:nvGraphicFramePr>
        <p:xfrm>
          <a:off x="730693" y="1417638"/>
          <a:ext cx="5021925" cy="4441849"/>
        </p:xfrm>
        <a:graphic>
          <a:graphicData uri="http://schemas.openxmlformats.org/drawingml/2006/table">
            <a:tbl>
              <a:tblPr/>
              <a:tblGrid>
                <a:gridCol w="1673975"/>
                <a:gridCol w="1673975"/>
                <a:gridCol w="1673975"/>
              </a:tblGrid>
              <a:tr h="63532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# Managers in Swarm</a:t>
                      </a:r>
                      <a:endParaRPr lang="en-US" b="1" dirty="0">
                        <a:ln>
                          <a:solidFill>
                            <a:schemeClr val="accent1"/>
                          </a:solidFill>
                        </a:ln>
                        <a:effectLst/>
                      </a:endParaRPr>
                    </a:p>
                  </a:txBody>
                  <a:tcPr marL="157747" marR="157747" marT="44450" marB="444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Majority (quorum)</a:t>
                      </a:r>
                      <a:endParaRPr lang="en-US" b="1" dirty="0">
                        <a:ln>
                          <a:solidFill>
                            <a:schemeClr val="accent1"/>
                          </a:solidFill>
                        </a:ln>
                        <a:effectLst/>
                      </a:endParaRPr>
                    </a:p>
                  </a:txBody>
                  <a:tcPr marL="157747" marR="157747" marT="44450" marB="444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Fault Tolerance</a:t>
                      </a:r>
                    </a:p>
                  </a:txBody>
                  <a:tcPr marL="157747" marR="157747" marT="44450" marB="444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227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1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1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0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22701">
                <a:tc>
                  <a:txBody>
                    <a:bodyPr/>
                    <a:lstStyle/>
                    <a:p>
                      <a:pPr algn="ctr"/>
                      <a:r>
                        <a:rPr lang="is-I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2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2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0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</a:tr>
              <a:tr h="422701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3</a:t>
                      </a:r>
                      <a:endParaRPr lang="en-US">
                        <a:ln>
                          <a:solidFill>
                            <a:schemeClr val="accent1"/>
                          </a:solidFill>
                        </a:ln>
                        <a:effectLst/>
                      </a:endParaRP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2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1</a:t>
                      </a:r>
                      <a:endParaRPr lang="en-US">
                        <a:ln>
                          <a:solidFill>
                            <a:schemeClr val="accent1"/>
                          </a:solidFill>
                        </a:ln>
                        <a:effectLst/>
                      </a:endParaRP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2270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4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3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1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</a:tr>
              <a:tr h="42270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5</a:t>
                      </a:r>
                      <a:endParaRPr lang="en-US" dirty="0">
                        <a:ln>
                          <a:solidFill>
                            <a:schemeClr val="accent1"/>
                          </a:solidFill>
                        </a:ln>
                        <a:effectLst/>
                      </a:endParaRP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3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b="1" dirty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2</a:t>
                      </a:r>
                      <a:endParaRPr lang="is-IS" dirty="0">
                        <a:ln>
                          <a:solidFill>
                            <a:schemeClr val="accent1"/>
                          </a:solidFill>
                        </a:ln>
                        <a:effectLst/>
                      </a:endParaRP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2270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6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4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2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</a:tr>
              <a:tr h="42270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7</a:t>
                      </a:r>
                      <a:endParaRPr lang="en-US" dirty="0">
                        <a:ln>
                          <a:solidFill>
                            <a:schemeClr val="accent1"/>
                          </a:solidFill>
                        </a:ln>
                        <a:effectLst/>
                      </a:endParaRP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4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3</a:t>
                      </a:r>
                      <a:endParaRPr lang="en-US" dirty="0">
                        <a:ln>
                          <a:solidFill>
                            <a:schemeClr val="accent1"/>
                          </a:solidFill>
                        </a:ln>
                        <a:effectLst/>
                      </a:endParaRP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2270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8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5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3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</a:tr>
              <a:tr h="422701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9</a:t>
                      </a:r>
                      <a:endParaRPr lang="en-US">
                        <a:ln>
                          <a:solidFill>
                            <a:schemeClr val="accent1"/>
                          </a:solidFill>
                        </a:ln>
                        <a:effectLst/>
                      </a:endParaRP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5</a:t>
                      </a: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chemeClr val="accent1"/>
                            </a:solidFill>
                          </a:ln>
                          <a:effectLst/>
                        </a:rPr>
                        <a:t>4</a:t>
                      </a:r>
                      <a:endParaRPr lang="en-US" dirty="0">
                        <a:ln>
                          <a:solidFill>
                            <a:schemeClr val="accent1"/>
                          </a:solidFill>
                        </a:ln>
                        <a:effectLst/>
                      </a:endParaRPr>
                    </a:p>
                  </a:txBody>
                  <a:tcPr marL="157747" marR="157747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06029" y="1612170"/>
            <a:ext cx="23807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No longer able to schedule tasks after quorum lost.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Docker recommends 5-7 manager nodes in production.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More manager nodes does not increase performance.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36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communications between manager and worker nodes are encrypted (TLS).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23" y="3110084"/>
            <a:ext cx="6226139" cy="349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40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Swarm </a:t>
            </a:r>
            <a:r>
              <a:rPr lang="en-US" b="1" dirty="0" smtClean="0"/>
              <a:t>manager</a:t>
            </a:r>
          </a:p>
          <a:p>
            <a:pPr lvl="1"/>
            <a:r>
              <a:rPr lang="en-US" b="1" dirty="0" smtClean="0"/>
              <a:t>Monitors</a:t>
            </a:r>
            <a:r>
              <a:rPr lang="en-US" dirty="0" smtClean="0"/>
              <a:t> cluster state and reconciles differences between actual and desired state.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Service discovery</a:t>
            </a:r>
            <a:r>
              <a:rPr lang="en-US" dirty="0" smtClean="0"/>
              <a:t>: assigns each service a unique DNS name and provides ingress load balancing.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Manages </a:t>
            </a:r>
            <a:r>
              <a:rPr lang="en-US" b="1" dirty="0" smtClean="0"/>
              <a:t>rolling updates </a:t>
            </a:r>
            <a:r>
              <a:rPr lang="en-US" dirty="0" smtClean="0"/>
              <a:t>of application containers within the swarm.</a:t>
            </a:r>
          </a:p>
          <a:p>
            <a:endParaRPr lang="en-US" dirty="0"/>
          </a:p>
          <a:p>
            <a:r>
              <a:rPr lang="en-US" dirty="0" smtClean="0"/>
              <a:t>Swarm </a:t>
            </a:r>
            <a:r>
              <a:rPr lang="en-US" b="1" dirty="0" smtClean="0"/>
              <a:t>worker</a:t>
            </a:r>
          </a:p>
          <a:p>
            <a:pPr lvl="1"/>
            <a:r>
              <a:rPr lang="en-US" dirty="0" smtClean="0"/>
              <a:t>Basically just runs Docker containers.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81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All nodes have Docker engine (1.12+) installed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First node initializes a swarm cluster and becomes first manager/leader.</a:t>
            </a:r>
          </a:p>
          <a:p>
            <a:pPr lvl="1"/>
            <a:r>
              <a:rPr lang="en-US" dirty="0"/>
              <a:t>Generates a manager token and a worker token.</a:t>
            </a:r>
          </a:p>
          <a:p>
            <a:endParaRPr lang="en-US" dirty="0"/>
          </a:p>
          <a:p>
            <a:r>
              <a:rPr lang="en-US" dirty="0"/>
              <a:t>Additional nodes join the cluster by connecting to a manager node via port 2377 and providing a token.</a:t>
            </a:r>
          </a:p>
          <a:p>
            <a:endParaRPr lang="en-US" dirty="0"/>
          </a:p>
          <a:p>
            <a:r>
              <a:rPr lang="en-US" dirty="0"/>
              <a:t>Bootstrapping challenge: Create first manager to initialize cluster and then new nodes must find a manger.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59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Swarm </a:t>
            </a:r>
            <a:r>
              <a:rPr lang="en-US" b="1" dirty="0"/>
              <a:t>manager</a:t>
            </a:r>
            <a:r>
              <a:rPr lang="en-US" dirty="0"/>
              <a:t>:</a:t>
            </a:r>
            <a:endParaRPr lang="en-US" b="1" dirty="0"/>
          </a:p>
          <a:p>
            <a:pPr lvl="1"/>
            <a:r>
              <a:rPr lang="en-US" b="1" dirty="0"/>
              <a:t>Monitors</a:t>
            </a:r>
            <a:r>
              <a:rPr lang="en-US" dirty="0"/>
              <a:t> cluster state and reconciles differences between actual and desired state.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Service discovery</a:t>
            </a:r>
            <a:r>
              <a:rPr lang="en-US" dirty="0"/>
              <a:t>: assigns each service a unique DNS name and provides ingress load balancing.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Manages </a:t>
            </a:r>
            <a:r>
              <a:rPr lang="en-US" b="1" dirty="0"/>
              <a:t>rolling updates </a:t>
            </a:r>
            <a:r>
              <a:rPr lang="en-US" dirty="0"/>
              <a:t>of application containers within the swarm.</a:t>
            </a:r>
          </a:p>
          <a:p>
            <a:endParaRPr lang="en-US" dirty="0"/>
          </a:p>
          <a:p>
            <a:r>
              <a:rPr lang="en-US" dirty="0"/>
              <a:t>Swarm </a:t>
            </a:r>
            <a:r>
              <a:rPr lang="en-US" b="1" dirty="0"/>
              <a:t>worker</a:t>
            </a:r>
            <a:r>
              <a:rPr lang="en-US" dirty="0"/>
              <a:t>:</a:t>
            </a:r>
            <a:endParaRPr lang="en-US" b="1" dirty="0"/>
          </a:p>
          <a:p>
            <a:pPr lvl="1"/>
            <a:r>
              <a:rPr lang="en-US" dirty="0"/>
              <a:t>Basically just runs Docker containers. </a:t>
            </a:r>
            <a:r>
              <a:rPr lang="en-US" dirty="0">
                <a:sym typeface="Wingdings"/>
              </a:rPr>
              <a:t>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Managers can serve as workers by default (not recommended in production due to potential resource starvation).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59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Service</a:t>
            </a:r>
            <a:r>
              <a:rPr lang="en-US" dirty="0"/>
              <a:t> definitions are given to a manager node, it dispatches </a:t>
            </a:r>
            <a:r>
              <a:rPr lang="en-US" b="1" dirty="0"/>
              <a:t>tasks</a:t>
            </a:r>
            <a:r>
              <a:rPr lang="en-US" dirty="0"/>
              <a:t> to workers.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task specifies a Docker container and the commands to run inside the container.</a:t>
            </a:r>
          </a:p>
          <a:p>
            <a:endParaRPr lang="en-US" dirty="0"/>
          </a:p>
          <a:p>
            <a:r>
              <a:rPr lang="en-US" dirty="0"/>
              <a:t>Two service models:</a:t>
            </a:r>
          </a:p>
          <a:p>
            <a:pPr lvl="1"/>
            <a:r>
              <a:rPr lang="en-US" b="1" dirty="0"/>
              <a:t>Replicated services</a:t>
            </a:r>
            <a:r>
              <a:rPr lang="en-US" dirty="0"/>
              <a:t>: swarm distributes a specified number of replica tasks to the cluster.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Global services</a:t>
            </a:r>
            <a:r>
              <a:rPr lang="en-US" dirty="0"/>
              <a:t>: swarm runs one task on each node of the cluster.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2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process by which one service determines the location of another service.</a:t>
            </a:r>
          </a:p>
          <a:p>
            <a:endParaRPr lang="en-US" dirty="0" smtClean="0"/>
          </a:p>
          <a:p>
            <a:r>
              <a:rPr lang="en-US" dirty="0" smtClean="0"/>
              <a:t>How do we connect services together in dynamically deployed infrastructure?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Example: Web service needs to bind to database service, so the web services needs to know the network location of the database service.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02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52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can connect services together by creating overlay networks.</a:t>
            </a:r>
          </a:p>
          <a:p>
            <a:pPr lvl="1"/>
            <a:r>
              <a:rPr lang="en-US" dirty="0"/>
              <a:t>Layer-2 network spanning multiple cluster nodes.</a:t>
            </a:r>
          </a:p>
          <a:p>
            <a:pPr lvl="1"/>
            <a:r>
              <a:rPr lang="en-US" dirty="0"/>
              <a:t>Services on same network can communicate.</a:t>
            </a:r>
          </a:p>
          <a:p>
            <a:pPr lvl="1"/>
            <a:r>
              <a:rPr lang="en-US" dirty="0"/>
              <a:t>Services can join </a:t>
            </a:r>
            <a:r>
              <a:rPr lang="en-US" u="sng" dirty="0"/>
              <a:t>multiple</a:t>
            </a:r>
            <a:r>
              <a:rPr lang="en-US" dirty="0"/>
              <a:t> overlay networks.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31" y="4009248"/>
            <a:ext cx="5205574" cy="271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01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365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Services on the same network can connect using service names.</a:t>
            </a:r>
          </a:p>
          <a:p>
            <a:pPr lvl="1"/>
            <a:r>
              <a:rPr lang="en-US" dirty="0"/>
              <a:t>Each service in the cluster is assigned a virtual IP address and DNS entry.</a:t>
            </a:r>
          </a:p>
          <a:p>
            <a:pPr lvl="1"/>
            <a:r>
              <a:rPr lang="en-US" dirty="0"/>
              <a:t>Containers share DNS information via gossip.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537" y="3136739"/>
            <a:ext cx="6059695" cy="34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07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Exposed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Apps in containers are only accessible within the cluster by default.</a:t>
            </a:r>
          </a:p>
          <a:p>
            <a:endParaRPr lang="en-US" dirty="0"/>
          </a:p>
          <a:p>
            <a:r>
              <a:rPr lang="en-US" dirty="0"/>
              <a:t>We can </a:t>
            </a:r>
            <a:r>
              <a:rPr lang="en-US" b="1" dirty="0"/>
              <a:t>expose</a:t>
            </a:r>
            <a:r>
              <a:rPr lang="en-US" dirty="0"/>
              <a:t> a service on a port which makes a set of containers available outside of the cluster.</a:t>
            </a:r>
          </a:p>
          <a:p>
            <a:endParaRPr lang="en-US" dirty="0"/>
          </a:p>
          <a:p>
            <a:r>
              <a:rPr lang="en-US" dirty="0"/>
              <a:t>Docker uses an ingress load balancing capability (routing mesh) to distribute requests across nodes.</a:t>
            </a:r>
          </a:p>
          <a:p>
            <a:endParaRPr lang="en-US" dirty="0"/>
          </a:p>
          <a:p>
            <a:pPr lvl="1"/>
            <a:r>
              <a:rPr lang="en-US" dirty="0"/>
              <a:t>Every node publishes the exposed port </a:t>
            </a:r>
            <a:r>
              <a:rPr lang="mr-IN" dirty="0"/>
              <a:t>–</a:t>
            </a:r>
            <a:r>
              <a:rPr lang="en-US" dirty="0"/>
              <a:t> even those without a related task!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is possible to publish a service directly on a node, bypassing the routing mesh.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61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Mesh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544" y="1600200"/>
            <a:ext cx="699891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2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and Cluster Resizing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Scale a service up or down by setting the scale attribute of a service.</a:t>
            </a:r>
          </a:p>
          <a:p>
            <a:pPr lvl="1"/>
            <a:r>
              <a:rPr lang="en-US" dirty="0"/>
              <a:t>Docker continuously monitors service and attempts to maintain a desired state.</a:t>
            </a:r>
          </a:p>
          <a:p>
            <a:pPr lvl="1"/>
            <a:endParaRPr lang="en-US" dirty="0"/>
          </a:p>
          <a:p>
            <a:r>
              <a:rPr lang="en-US" dirty="0"/>
              <a:t>It’s possible to add or remove (drain) nodes from the cluster.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Docker will try to maintain desired number of replicas for service if a worker is drained.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Docker </a:t>
            </a:r>
            <a:r>
              <a:rPr lang="en-US" u="sng" dirty="0"/>
              <a:t>will not </a:t>
            </a:r>
            <a:r>
              <a:rPr lang="en-US" dirty="0"/>
              <a:t>automatically rebalance the cluster when a new worker is added.</a:t>
            </a:r>
          </a:p>
          <a:p>
            <a:pPr lvl="2"/>
            <a:r>
              <a:rPr lang="en-US" dirty="0"/>
              <a:t>It is possible to force a rebalancing as of v1.13.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7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Service 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 can add labels to swam nodes and use these labels to position containers during deployment.</a:t>
            </a:r>
          </a:p>
          <a:p>
            <a:endParaRPr lang="en-US" dirty="0"/>
          </a:p>
          <a:p>
            <a:pPr lvl="1"/>
            <a:r>
              <a:rPr lang="en-US" dirty="0"/>
              <a:t>Restrict deployment of apps to nodes with certain amount of CPU, memory or IO capacity.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nodes to specific part of topology -- subnets, AZs, etc.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Maintain app affinity </a:t>
            </a:r>
            <a:r>
              <a:rPr lang="mr-IN" dirty="0"/>
              <a:t>–</a:t>
            </a:r>
            <a:r>
              <a:rPr lang="en-US" dirty="0"/>
              <a:t> containers which need to be deployed on same node.</a:t>
            </a:r>
          </a:p>
          <a:p>
            <a:pPr lvl="1"/>
            <a:endParaRPr lang="en-US" dirty="0"/>
          </a:p>
          <a:p>
            <a:r>
              <a:rPr lang="en-US" dirty="0"/>
              <a:t>We can also reserve CPU /memory for a service and Docker will find best available nodes.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6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Rolling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Docker can roll out updates to a service by replacing each container.</a:t>
            </a:r>
          </a:p>
          <a:p>
            <a:pPr lvl="1"/>
            <a:r>
              <a:rPr lang="en-US" b="1" dirty="0"/>
              <a:t>Update-delay</a:t>
            </a:r>
            <a:r>
              <a:rPr lang="en-US" dirty="0"/>
              <a:t>: time delay between updates (i.e., 60s)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Update-parallelism</a:t>
            </a:r>
            <a:r>
              <a:rPr lang="en-US" dirty="0"/>
              <a:t>: number of tasks to update simultaneously.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Update-max-failure-ratio</a:t>
            </a:r>
            <a:r>
              <a:rPr lang="en-US" dirty="0"/>
              <a:t>: what fraction of tasks can fail before the update process is halted.</a:t>
            </a:r>
          </a:p>
          <a:p>
            <a:pPr lvl="1"/>
            <a:endParaRPr lang="en-US" dirty="0"/>
          </a:p>
          <a:p>
            <a:r>
              <a:rPr lang="en-US" dirty="0"/>
              <a:t>Docker can also roll back to the previous version of the service.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679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mounts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Swarm services support two types of mounts:</a:t>
            </a:r>
          </a:p>
          <a:p>
            <a:endParaRPr lang="en-US" dirty="0"/>
          </a:p>
          <a:p>
            <a:pPr lvl="1"/>
            <a:r>
              <a:rPr lang="en-US" b="1" dirty="0"/>
              <a:t>Volume mount</a:t>
            </a:r>
            <a:r>
              <a:rPr lang="en-US" dirty="0"/>
              <a:t>: create or attach to an existing Docker volume.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Bind mount</a:t>
            </a:r>
            <a:r>
              <a:rPr lang="en-US" dirty="0"/>
              <a:t>: mapped file system paths from the host.</a:t>
            </a:r>
          </a:p>
          <a:p>
            <a:endParaRPr lang="en-US" dirty="0"/>
          </a:p>
          <a:p>
            <a:r>
              <a:rPr lang="en-US" dirty="0"/>
              <a:t>Docker strongly recommends not using bind mounts, but if used file system paths must exist on </a:t>
            </a:r>
            <a:r>
              <a:rPr lang="en-US" u="sng" dirty="0"/>
              <a:t>all</a:t>
            </a:r>
            <a:r>
              <a:rPr lang="en-US" dirty="0"/>
              <a:t> potential nodes.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873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Secrets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Swarm provides an encrypted key-value storage mechanism to share pieces of data.</a:t>
            </a:r>
          </a:p>
          <a:p>
            <a:endParaRPr lang="en-US" dirty="0"/>
          </a:p>
          <a:p>
            <a:pPr lvl="1"/>
            <a:r>
              <a:rPr lang="en-US" dirty="0"/>
              <a:t>Data is encrypted during network transfer.</a:t>
            </a:r>
          </a:p>
          <a:p>
            <a:pPr lvl="1"/>
            <a:r>
              <a:rPr lang="en-US" dirty="0"/>
              <a:t>Data is stored in RAFT logs and encrypted at rest.</a:t>
            </a:r>
          </a:p>
          <a:p>
            <a:pPr lvl="1"/>
            <a:endParaRPr lang="en-US" dirty="0"/>
          </a:p>
          <a:p>
            <a:r>
              <a:rPr lang="en-US" dirty="0"/>
              <a:t>We can restrict access to specific secrets per container. </a:t>
            </a:r>
          </a:p>
          <a:p>
            <a:endParaRPr lang="en-US" dirty="0"/>
          </a:p>
          <a:p>
            <a:r>
              <a:rPr lang="en-US" dirty="0"/>
              <a:t>Secrets are mounted to containers using in-memory file system at: /run/secrets/&lt;</a:t>
            </a:r>
            <a:r>
              <a:rPr lang="en-US" dirty="0" err="1"/>
              <a:t>secret_name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It’s not possible to update a secret, but you can remove and recreate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23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Create Docker swarm stack:</a:t>
            </a:r>
          </a:p>
          <a:p>
            <a:pPr lvl="1"/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s3.amazonaws.com/seis665/docker-swarm.json</a:t>
            </a:r>
            <a:endParaRPr lang="en-US" u="sng" dirty="0" smtClean="0"/>
          </a:p>
          <a:p>
            <a:pPr lvl="1"/>
            <a:r>
              <a:rPr lang="en-US" dirty="0" smtClean="0"/>
              <a:t>Creates a set of manager nodes and a set of worker nodes.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Automatically initializes a Swarm cluster and subscribes all worker nodes to cluster.</a:t>
            </a:r>
          </a:p>
          <a:p>
            <a:pPr lvl="1"/>
            <a:endParaRPr lang="en-US" dirty="0"/>
          </a:p>
          <a:p>
            <a:r>
              <a:rPr lang="en-US" dirty="0" smtClean="0"/>
              <a:t>Wait until stack creation is complete, then log into initiator node.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56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dirty="0" err="1"/>
              <a:t>microservices</a:t>
            </a:r>
            <a:r>
              <a:rPr lang="en-US" dirty="0"/>
              <a:t> architecture heavily leverages service discovery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lvl="1"/>
            <a:r>
              <a:rPr lang="en-US" dirty="0"/>
              <a:t>Potentially needs to track dozens or hundreds of services.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 requests to services based on availability.</a:t>
            </a:r>
          </a:p>
          <a:p>
            <a:pPr lvl="2"/>
            <a:r>
              <a:rPr lang="en-US" dirty="0"/>
              <a:t>Active/active, active/passive, etc.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May need to support service versioning.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Adjust service requests based on infrastructure topology changes.</a:t>
            </a:r>
          </a:p>
          <a:p>
            <a:pPr lvl="2"/>
            <a:r>
              <a:rPr lang="en-US" dirty="0"/>
              <a:t>Container or instance failure, auto-scaling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1299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21"/>
            <a:ext cx="9144000" cy="634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0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Deploy a new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--replicas 1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alpine ping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docker.com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Show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ls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Inspect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inspect --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prety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Identity the node running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35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Let’s scale the number of containers supporting our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Now take a look at the nodes running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None of the containers are running on the local host: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We can remove the </a:t>
            </a:r>
            <a:r>
              <a:rPr lang="en-US" dirty="0" err="1" smtClean="0"/>
              <a:t>helloworld</a:t>
            </a:r>
            <a:r>
              <a:rPr lang="en-US" dirty="0" smtClean="0"/>
              <a:t>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Verify that the service is gone: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service ls</a:t>
            </a:r>
          </a:p>
        </p:txBody>
      </p:sp>
    </p:spTree>
    <p:extLst>
      <p:ext uri="{BB962C8B-B14F-4D97-AF65-F5344CB8AC3E}">
        <p14:creationId xmlns:p14="http://schemas.microsoft.com/office/powerpoint/2010/main" val="1311497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Create a new service using </a:t>
            </a:r>
            <a:r>
              <a:rPr lang="en-US" dirty="0" err="1" smtClean="0"/>
              <a:t>Redis</a:t>
            </a:r>
            <a:r>
              <a:rPr lang="en-US" dirty="0" smtClean="0"/>
              <a:t> and perform an update: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--replicas 3 --name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--update-delay 15s redis:3.0.6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View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Update the service to </a:t>
            </a:r>
            <a:r>
              <a:rPr lang="en-US" dirty="0" err="1" smtClean="0"/>
              <a:t>Redis</a:t>
            </a:r>
            <a:r>
              <a:rPr lang="en-US" dirty="0" smtClean="0"/>
              <a:t> version 3.0.7: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update --image redis:3.0.7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Run the </a:t>
            </a:r>
            <a:r>
              <a:rPr lang="en-US" dirty="0" err="1" smtClean="0"/>
              <a:t>ps</a:t>
            </a:r>
            <a:r>
              <a:rPr lang="en-US" dirty="0" smtClean="0"/>
              <a:t> command several times to view the update: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After the updates complete, confirm the service status: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service inspect --pretty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95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Update the number of containers in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New container instances are running the desired version: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Sometimes we need to remove a node for maintenance. Let’s drain a node: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node update --availability drain &lt;node ID&gt;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Take a look at the processes to watch that node drain: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Now let’s change the drained node back into an available node (note that Docker doesn’t automatically rebalance):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node update --availability active &lt;node ID&gt;</a:t>
            </a:r>
          </a:p>
          <a:p>
            <a:pPr marL="457200" lvl="1" indent="0">
              <a:buNone/>
            </a:pP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Remove the </a:t>
            </a:r>
            <a:r>
              <a:rPr lang="en-US" dirty="0" err="1" smtClean="0"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ea typeface="Consolas" charset="0"/>
                <a:cs typeface="Consolas" charset="0"/>
              </a:rPr>
              <a:t> service:</a:t>
            </a:r>
          </a:p>
          <a:p>
            <a:pPr marL="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376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055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Let’s do something more interesting!</a:t>
            </a:r>
          </a:p>
          <a:p>
            <a:endParaRPr lang="en-US" dirty="0"/>
          </a:p>
          <a:p>
            <a:r>
              <a:rPr lang="en-US" dirty="0" smtClean="0"/>
              <a:t>Create an overlay network for a new application: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network create -d overlay --subnet 10.2.0.0/24 pets-overlay</a:t>
            </a:r>
          </a:p>
          <a:p>
            <a:pPr marL="457200" lvl="1" indent="0">
              <a:buNone/>
            </a:pP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Check out the new network: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network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Add a backend key-value storage system: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--network pets-overlay 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consul</a:t>
            </a: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Verify the </a:t>
            </a:r>
            <a:r>
              <a:rPr lang="en-US" dirty="0" err="1" smtClean="0"/>
              <a:t>db</a:t>
            </a:r>
            <a:r>
              <a:rPr lang="en-US" dirty="0" smtClean="0"/>
              <a:t> service: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Add a web application: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--network pets-overlay --replicas 2 -p 80:5000 -e ‘DB=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’ --name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web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chrch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/docker-pets:1.0</a:t>
            </a:r>
          </a:p>
          <a:p>
            <a:pPr marL="457200" lvl="1" indent="0">
              <a:buNone/>
            </a:pP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Verify the web service: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web</a:t>
            </a:r>
          </a:p>
          <a:p>
            <a:pPr lvl="1"/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ccess the clustered application at the ELB endpoint (after </a:t>
            </a:r>
            <a:r>
              <a:rPr lang="en-US" i="1" dirty="0" err="1" smtClean="0"/>
              <a:t>InService</a:t>
            </a:r>
            <a:r>
              <a:rPr lang="en-US" dirty="0" smtClean="0"/>
              <a:t>!).</a:t>
            </a:r>
          </a:p>
        </p:txBody>
      </p:sp>
    </p:spTree>
    <p:extLst>
      <p:ext uri="{BB962C8B-B14F-4D97-AF65-F5344CB8AC3E}">
        <p14:creationId xmlns:p14="http://schemas.microsoft.com/office/powerpoint/2010/main" val="4213747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to delete the Swarm stack!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8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homework assignment this week.</a:t>
            </a:r>
          </a:p>
          <a:p>
            <a:endParaRPr lang="en-US" dirty="0"/>
          </a:p>
          <a:p>
            <a:r>
              <a:rPr lang="en-US" dirty="0" smtClean="0"/>
              <a:t>Final exam format</a:t>
            </a:r>
          </a:p>
          <a:p>
            <a:endParaRPr lang="en-US" dirty="0" smtClean="0"/>
          </a:p>
          <a:p>
            <a:r>
              <a:rPr lang="en-US" dirty="0" smtClean="0"/>
              <a:t>Recommendations to improve the course?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717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Luck!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Congratulations to any students graduating this semester.</a:t>
            </a:r>
          </a:p>
          <a:p>
            <a:endParaRPr lang="en-US" dirty="0"/>
          </a:p>
          <a:p>
            <a:r>
              <a:rPr lang="en-US" dirty="0" smtClean="0"/>
              <a:t>Good luck on your final exams!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74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Three methods to discover services:</a:t>
            </a:r>
          </a:p>
          <a:p>
            <a:endParaRPr lang="en-US" dirty="0" smtClean="0"/>
          </a:p>
          <a:p>
            <a:pPr lvl="1"/>
            <a:r>
              <a:rPr lang="en-US" dirty="0"/>
              <a:t>Traditionally we </a:t>
            </a:r>
            <a:r>
              <a:rPr lang="en-US" dirty="0" smtClean="0"/>
              <a:t>would hard-code </a:t>
            </a:r>
            <a:r>
              <a:rPr lang="en-US" dirty="0"/>
              <a:t>service locations because infrastructure didn’t change often.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outputs from Infrastructure definition tools to determine service location.</a:t>
            </a:r>
          </a:p>
          <a:p>
            <a:pPr lvl="2"/>
            <a:r>
              <a:rPr lang="en-US" dirty="0" smtClean="0"/>
              <a:t>Problem: Tooling doesn’t update locations when infrastructure fails.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Dedicated service discovery platform.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1137" y="647791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102519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Domain Name Services</a:t>
            </a:r>
          </a:p>
          <a:p>
            <a:pPr lvl="1"/>
            <a:r>
              <a:rPr lang="en-US" dirty="0" smtClean="0"/>
              <a:t>Discover the IP address of a system based on a name.</a:t>
            </a:r>
          </a:p>
          <a:p>
            <a:pPr lvl="1"/>
            <a:r>
              <a:rPr lang="en-US" dirty="0" smtClean="0"/>
              <a:t>Not designed for dynamic infrastructure changes.</a:t>
            </a:r>
          </a:p>
          <a:p>
            <a:endParaRPr lang="en-US" dirty="0"/>
          </a:p>
          <a:p>
            <a:r>
              <a:rPr lang="en-US" dirty="0" smtClean="0"/>
              <a:t>Unix /</a:t>
            </a:r>
            <a:r>
              <a:rPr lang="en-US" dirty="0" err="1" smtClean="0"/>
              <a:t>etc</a:t>
            </a:r>
            <a:r>
              <a:rPr lang="en-US" dirty="0" smtClean="0"/>
              <a:t>/services</a:t>
            </a:r>
          </a:p>
          <a:p>
            <a:pPr lvl="1"/>
            <a:r>
              <a:rPr lang="en-US" dirty="0" smtClean="0"/>
              <a:t>Maps port numbers to service names.</a:t>
            </a:r>
          </a:p>
          <a:p>
            <a:endParaRPr lang="en-US" dirty="0"/>
          </a:p>
          <a:p>
            <a:r>
              <a:rPr lang="en-US" dirty="0" smtClean="0"/>
              <a:t>Distributed file systems and databases (lock servers)</a:t>
            </a:r>
          </a:p>
          <a:p>
            <a:pPr lvl="1"/>
            <a:r>
              <a:rPr lang="en-US" dirty="0" smtClean="0"/>
              <a:t>Leader election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1489" y="6444868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210765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 Platform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66" y="1527791"/>
            <a:ext cx="5897822" cy="48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07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Lock servers allow a group of nodes to synchronize activities and agree on shared information.</a:t>
            </a:r>
          </a:p>
          <a:p>
            <a:endParaRPr lang="en-US" dirty="0" smtClean="0"/>
          </a:p>
          <a:p>
            <a:r>
              <a:rPr lang="en-US" dirty="0" smtClean="0"/>
              <a:t>Very challenging to synchronize services in a distributed architecture due to issues like race conditions.</a:t>
            </a:r>
          </a:p>
          <a:p>
            <a:endParaRPr lang="en-US" dirty="0" smtClean="0"/>
          </a:p>
          <a:p>
            <a:r>
              <a:rPr lang="en-US" dirty="0" smtClean="0"/>
              <a:t>Participant nodes elect a leader and the nodes discover one another.</a:t>
            </a:r>
          </a:p>
          <a:p>
            <a:endParaRPr lang="en-US" dirty="0" smtClean="0"/>
          </a:p>
          <a:p>
            <a:r>
              <a:rPr lang="en-US" dirty="0" smtClean="0"/>
              <a:t>Shared information is stored as meta-data across all nodes.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38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Commonly used algorithm for leader election and storing state in a distributed system.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954" y="2683391"/>
            <a:ext cx="3442772" cy="34427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7551" y="6250850"/>
            <a:ext cx="3691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thesecretlivesofdata.com</a:t>
            </a:r>
            <a:r>
              <a:rPr lang="en-US" dirty="0"/>
              <a:t>/raft/</a:t>
            </a:r>
          </a:p>
        </p:txBody>
      </p:sp>
    </p:spTree>
    <p:extLst>
      <p:ext uri="{BB962C8B-B14F-4D97-AF65-F5344CB8AC3E}">
        <p14:creationId xmlns:p14="http://schemas.microsoft.com/office/powerpoint/2010/main" val="936261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6331</TotalTime>
  <Words>2088</Words>
  <Application>Microsoft Macintosh PowerPoint</Application>
  <PresentationFormat>On-screen Show (4:3)</PresentationFormat>
  <Paragraphs>431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Calibri</vt:lpstr>
      <vt:lpstr>Consolas</vt:lpstr>
      <vt:lpstr>Mangal</vt:lpstr>
      <vt:lpstr>Wingdings</vt:lpstr>
      <vt:lpstr>Arial</vt:lpstr>
      <vt:lpstr>Office Theme</vt:lpstr>
      <vt:lpstr>DevOps &amp; Cloud Infrastructure SEIS 665 Week 13: Container Orchestration</vt:lpstr>
      <vt:lpstr>Agenda</vt:lpstr>
      <vt:lpstr>Service Discovery</vt:lpstr>
      <vt:lpstr>Service Discovery</vt:lpstr>
      <vt:lpstr>Service Discovery</vt:lpstr>
      <vt:lpstr>Traditional service discovery</vt:lpstr>
      <vt:lpstr>Service Discovery Platform</vt:lpstr>
      <vt:lpstr>Lock servers</vt:lpstr>
      <vt:lpstr>RAFT Algorithm</vt:lpstr>
      <vt:lpstr>Apache ZooKeeper</vt:lpstr>
      <vt:lpstr>etcd</vt:lpstr>
      <vt:lpstr>Consul</vt:lpstr>
      <vt:lpstr>Consul architecture</vt:lpstr>
      <vt:lpstr>Consul architecture</vt:lpstr>
      <vt:lpstr>Consul data consistency</vt:lpstr>
      <vt:lpstr>Consul Service Registration</vt:lpstr>
      <vt:lpstr>Querying Consul</vt:lpstr>
      <vt:lpstr>Orchestration</vt:lpstr>
      <vt:lpstr>Container orchestration</vt:lpstr>
      <vt:lpstr>AWS Elastic Container Service (ECS)</vt:lpstr>
      <vt:lpstr>AWS EC2 Container Registry (ECR)</vt:lpstr>
      <vt:lpstr>Docker Swarm Mode</vt:lpstr>
      <vt:lpstr>Docker Swarm Mode</vt:lpstr>
      <vt:lpstr>Swarm Fault Tolerance</vt:lpstr>
      <vt:lpstr>Docker Swarm Security</vt:lpstr>
      <vt:lpstr>Docker Swarm Mode</vt:lpstr>
      <vt:lpstr>Create a Swarm</vt:lpstr>
      <vt:lpstr>Docker Swarm Mode</vt:lpstr>
      <vt:lpstr>Swarm Service</vt:lpstr>
      <vt:lpstr>Service Networking</vt:lpstr>
      <vt:lpstr>Service Discovery</vt:lpstr>
      <vt:lpstr>Exposed Services</vt:lpstr>
      <vt:lpstr>Routing Mesh</vt:lpstr>
      <vt:lpstr>Service and Cluster Resizing</vt:lpstr>
      <vt:lpstr>Swarm Service Placement</vt:lpstr>
      <vt:lpstr>Rolling Updates</vt:lpstr>
      <vt:lpstr>Swarm mounts</vt:lpstr>
      <vt:lpstr>Swarm Secrets</vt:lpstr>
      <vt:lpstr>Swarm Hands-on</vt:lpstr>
      <vt:lpstr>PowerPoint Presentation</vt:lpstr>
      <vt:lpstr>Swarm Hands-on</vt:lpstr>
      <vt:lpstr>Swarm Hands-on</vt:lpstr>
      <vt:lpstr>Swarm Hands-on</vt:lpstr>
      <vt:lpstr>Swarm Hands-on</vt:lpstr>
      <vt:lpstr>Swarm Hands-on</vt:lpstr>
      <vt:lpstr>Swarm Hands-on</vt:lpstr>
      <vt:lpstr>Final Thoughts</vt:lpstr>
      <vt:lpstr>Good Luck!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Baker, Jason D.</cp:lastModifiedBy>
  <cp:revision>109</cp:revision>
  <dcterms:created xsi:type="dcterms:W3CDTF">2016-04-25T17:30:29Z</dcterms:created>
  <dcterms:modified xsi:type="dcterms:W3CDTF">2017-08-27T17:16:35Z</dcterms:modified>
</cp:coreProperties>
</file>